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6" r:id="rId9"/>
    <p:sldId id="265" r:id="rId10"/>
    <p:sldId id="264" r:id="rId11"/>
    <p:sldId id="267" r:id="rId12"/>
    <p:sldId id="268" r:id="rId13"/>
    <p:sldId id="269" r:id="rId14"/>
    <p:sldId id="277" r:id="rId15"/>
    <p:sldId id="270" r:id="rId16"/>
    <p:sldId id="271" r:id="rId17"/>
    <p:sldId id="278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5087"/>
  </p:normalViewPr>
  <p:slideViewPr>
    <p:cSldViewPr snapToGrid="0" snapToObjects="1">
      <p:cViewPr varScale="1">
        <p:scale>
          <a:sx n="99" d="100"/>
          <a:sy n="99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EFD0-06C0-8742-ADFB-796B660B8056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7884C-9962-A349-A252-3F3AEFE1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IjVLhoyfGAM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/Jz_R6MJ_WIY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compeau.cbd.cmu.edu</a:t>
            </a:r>
            <a:r>
              <a:rPr lang="en-US" dirty="0"/>
              <a:t>/programming-for-lovers/chapter-1-finding-replication-origins-in-bacterial-genomes/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frequentwords.py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DeborahPerez</a:t>
            </a:r>
            <a:r>
              <a:rPr lang="en-US" dirty="0"/>
              <a:t>/</a:t>
            </a:r>
            <a:r>
              <a:rPr lang="en-US" dirty="0" err="1"/>
              <a:t>UCSanDiegoBioinformaticsI</a:t>
            </a:r>
            <a:r>
              <a:rPr lang="en-US" dirty="0"/>
              <a:t>/blob/master/</a:t>
            </a:r>
            <a:r>
              <a:rPr lang="en-US" dirty="0" err="1"/>
              <a:t>ReverseComplement.py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7884C-9962-A349-A252-3F3AEFE163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7C030D-AA31-FD4C-926D-500293AE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7EC10C-E331-C84F-8241-12172DCF4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A834A1-AC1C-3F40-A294-612E641A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59F735-AAFC-0843-8796-AE16093B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5F0A2C-2CF0-F445-9394-F9E25485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4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89EFBF-8BE1-9D46-B50A-4182F2C8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06F6C7-6162-2845-BE91-89524DBA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53CB82-5A93-B249-8DC6-5CF03C37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02C24B-6062-E84F-AFA8-3C03D8B3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FD3622-89B0-A543-98F3-472B9AB8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01A5DB7-1CAA-C040-8193-2EB28CB1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CD987FD-1F43-EB41-8E90-E97E1DB72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72E020-32B4-4E44-842F-AE3AA641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E5B2EC-0833-2342-9CA3-70E3AF03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C52C10-2A36-674A-B4CA-083AEFD1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F29886-07C5-6A4A-A087-B2823AE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E02AFB-4F0C-A64C-B4B6-2FB5805E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6DB07E-1DA8-9E4D-A6F6-9CAE55C9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302B9A-0BEE-FE47-8ABF-D7CDBB1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BBB9B5-D932-AB4D-9463-37A698C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E4F515-5328-984A-8172-7288151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B89E1A-608E-FF48-B7F8-EEA6482E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D3EBE9-2472-614A-9F12-CC02A208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7A57E5-AFCC-2942-A5CF-0F4CBA48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E19600-D150-5E48-B347-51145C9E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1D0795-DBAA-5948-BCDC-BF108EAD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A5B913-454D-614E-A7FE-9ED16AC4C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3682AD3-5354-6344-8D8A-DCF4E446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3C4DD3-99FD-7F49-BDD6-DBDD2083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D87728E-A041-CB49-A5C7-B700022B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F9F0221-F98F-4141-8E8E-E0E4B8C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1D17C-A9FC-FF47-9218-FB597401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4E3901-8DE0-5948-BF32-45E0A6CD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9B8FDB-2DEA-2F45-93C1-7C714F1BD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1425467-1FA6-0341-B053-F1FFC9930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B9D6BC4-C9FE-8945-A486-E1D10AD08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B3E5E4F-30B2-8243-977A-A767DB46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78A647-4613-9747-BB46-46DBD35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8E73680-13C4-3F42-B605-036B0F99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DDE776-8198-644E-9AAB-5B50115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6EAAD18-93DD-9B4E-9233-6ADF9F4A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13B610-5494-5646-AF1D-68C4CEF4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8950785-A84F-2E46-85CD-59F76C7F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345F2CA-7EB6-9749-8297-B264272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4AB3B0D-2076-A947-8A38-4C39F9E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CB4925-D652-E04C-A80A-34EE6DC1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861D06-C5E9-8F4C-89D9-AEA0A3E5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19C624-EBBA-494C-AF51-5A81978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EE2FD11-1547-5F4D-B494-50C3EE2A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141A27-3776-2D47-B533-2B26427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9F4ECF-2AA7-4945-A1C3-70C185E6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270D94-D459-F54B-A5FB-2BC31A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5CE65-C54B-1B4E-8269-FA99BC4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0094238-749C-A440-ADA5-5BA1F3D1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267DE8B-7E5F-0F44-B563-E8D56501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87071D-E4B4-3440-AB8B-9D905D4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61D616-0234-E840-BCE1-65606B52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65F4AC-286A-DF43-B852-503C411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DF0B2DF-900F-DD48-B4C7-CC256D4A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C583AFA-36F9-7E4B-8D51-BF0DBEC4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A8E4C1-8003-4D41-AC16-714CB8372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3EF5-4066-5948-9A16-A4D41028567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C6C505-6B02-2245-8C55-A1C4AB22C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B4D85E-07A1-E34C-8228-A8C88FA6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523D7-8427-6644-8495-61FCF0541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E59AC-AA4B-A844-AA5C-9CDF9219FE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 Algorithms Using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4FDABBE-F5B9-304C-8A1A-D23A47D6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Jamie Dixon</a:t>
            </a:r>
          </a:p>
          <a:p>
            <a:r>
              <a:rPr lang="en-US" dirty="0"/>
              <a:t>F# </a:t>
            </a:r>
            <a:r>
              <a:rPr lang="en-US" dirty="0" err="1"/>
              <a:t>eXchange</a:t>
            </a:r>
            <a:endParaRPr lang="en-US" dirty="0"/>
          </a:p>
          <a:p>
            <a:r>
              <a:rPr lang="en-US" dirty="0"/>
              <a:t>21 October 2020</a:t>
            </a:r>
          </a:p>
        </p:txBody>
      </p:sp>
    </p:spTree>
    <p:extLst>
      <p:ext uri="{BB962C8B-B14F-4D97-AF65-F5344CB8AC3E}">
        <p14:creationId xmlns:p14="http://schemas.microsoft.com/office/powerpoint/2010/main" val="11441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CC43EE-DE40-A04B-9C9D-BBA4FE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D77C89-16F8-674B-810D-B0480002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98"/>
            <a:ext cx="5315466" cy="3290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PatternCount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, 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count </a:t>
            </a:r>
            <a:r>
              <a:rPr lang="en-US" sz="2400" dirty="0"/>
              <a:t>← 0 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k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pattern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k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k</a:t>
            </a:r>
            <a:r>
              <a:rPr lang="en-US" sz="2400" dirty="0"/>
              <a:t>] = </a:t>
            </a:r>
            <a:r>
              <a:rPr lang="en-US" sz="2400" i="1" dirty="0"/>
              <a:t>pattern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count </a:t>
            </a:r>
            <a:r>
              <a:rPr lang="en-US" sz="2400" dirty="0"/>
              <a:t>← </a:t>
            </a:r>
            <a:r>
              <a:rPr lang="en-US" sz="2400" i="1" dirty="0"/>
              <a:t>count </a:t>
            </a:r>
            <a:r>
              <a:rPr lang="en-US" sz="2400" dirty="0"/>
              <a:t>+ 1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count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161D079-1CCC-AC47-BBAF-80DF0A2076FA}"/>
              </a:ext>
            </a:extLst>
          </p:cNvPr>
          <p:cNvSpPr/>
          <p:nvPr/>
        </p:nvSpPr>
        <p:spPr>
          <a:xfrm>
            <a:off x="6153666" y="2093679"/>
            <a:ext cx="5774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def </a:t>
            </a:r>
            <a:r>
              <a:rPr lang="en-US" sz="2400" dirty="0" err="1"/>
              <a:t>PatternCount</a:t>
            </a:r>
            <a:r>
              <a:rPr lang="en-US" sz="2400" dirty="0"/>
              <a:t>(text, pattern):</a:t>
            </a:r>
          </a:p>
          <a:p>
            <a:r>
              <a:rPr lang="en-US" sz="2400" dirty="0"/>
              <a:t>    count = 0</a:t>
            </a:r>
          </a:p>
          <a:p>
            <a:r>
              <a:rPr lang="en-US" sz="2400" dirty="0"/>
              <a:t>    for </a:t>
            </a:r>
            <a:r>
              <a:rPr lang="en-US" sz="2400" dirty="0" err="1"/>
              <a:t>i</a:t>
            </a:r>
            <a:r>
              <a:rPr lang="en-US" sz="2400" dirty="0"/>
              <a:t> in range(0, </a:t>
            </a:r>
            <a:r>
              <a:rPr lang="en-US" sz="2400" dirty="0" err="1"/>
              <a:t>len</a:t>
            </a:r>
            <a:r>
              <a:rPr lang="en-US" sz="2400" dirty="0"/>
              <a:t>(text)-</a:t>
            </a:r>
            <a:r>
              <a:rPr lang="en-US" sz="2400" dirty="0" err="1"/>
              <a:t>len</a:t>
            </a:r>
            <a:r>
              <a:rPr lang="en-US" sz="2400" dirty="0"/>
              <a:t>(pattern)+1):</a:t>
            </a:r>
          </a:p>
          <a:p>
            <a:r>
              <a:rPr lang="en-US" sz="2400" dirty="0"/>
              <a:t>        if text[</a:t>
            </a:r>
            <a:r>
              <a:rPr lang="en-US" sz="2400" dirty="0" err="1"/>
              <a:t>i:len</a:t>
            </a:r>
            <a:r>
              <a:rPr lang="en-US" sz="2400" dirty="0"/>
              <a:t>(pattern)+</a:t>
            </a:r>
            <a:r>
              <a:rPr lang="en-US" sz="2400" dirty="0" err="1"/>
              <a:t>i</a:t>
            </a:r>
            <a:r>
              <a:rPr lang="en-US" sz="2400" dirty="0"/>
              <a:t>] == pattern:</a:t>
            </a:r>
          </a:p>
          <a:p>
            <a:r>
              <a:rPr lang="en-US" sz="2400" dirty="0"/>
              <a:t>            count =+</a:t>
            </a:r>
          </a:p>
          <a:p>
            <a:r>
              <a:rPr lang="en-US" sz="2400" dirty="0"/>
              <a:t>	return count</a:t>
            </a:r>
          </a:p>
        </p:txBody>
      </p:sp>
    </p:spTree>
    <p:extLst>
      <p:ext uri="{BB962C8B-B14F-4D97-AF65-F5344CB8AC3E}">
        <p14:creationId xmlns:p14="http://schemas.microsoft.com/office/powerpoint/2010/main" val="9051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34DA02-0DBA-6D4B-A78B-A58A4C0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7AA10-B94D-394B-86BB-4F1D03E8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59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pattern:string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text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pattern.Length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s -&gt; s = pattern)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5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002B40-7D3C-F540-BF6C-792248AC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F712B-B351-1C4C-A9ED-93F1AA2A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59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1" dirty="0" err="1"/>
              <a:t>FrequentWords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</a:t>
            </a:r>
            <a:r>
              <a:rPr lang="en-US" sz="1900" i="1" dirty="0" err="1"/>
              <a:t>FrequentPatterns</a:t>
            </a:r>
            <a:r>
              <a:rPr lang="en-US" sz="1900" dirty="0"/>
              <a:t> ← an empty set</a:t>
            </a:r>
          </a:p>
          <a:p>
            <a:pPr marL="0" indent="0">
              <a:buNone/>
            </a:pPr>
            <a:r>
              <a:rPr lang="en-US" sz="1900" i="1" dirty="0"/>
              <a:t>    Count</a:t>
            </a:r>
            <a:r>
              <a:rPr lang="en-US" sz="1900" dirty="0"/>
              <a:t> ← an array of length |</a:t>
            </a:r>
            <a:r>
              <a:rPr lang="en-US" sz="1900" i="1" dirty="0"/>
              <a:t>Text</a:t>
            </a:r>
            <a:r>
              <a:rPr lang="en-US" sz="1900" dirty="0"/>
              <a:t>|-</a:t>
            </a:r>
            <a:r>
              <a:rPr lang="en-US" sz="1900" i="1" dirty="0"/>
              <a:t>k</a:t>
            </a:r>
            <a:r>
              <a:rPr lang="en-US" sz="1900" dirty="0"/>
              <a:t>+1</a:t>
            </a:r>
          </a:p>
          <a:p>
            <a:pPr marL="0" indent="0">
              <a:buNone/>
            </a:pPr>
            <a:r>
              <a:rPr lang="en-US" sz="1900" b="1" dirty="0"/>
              <a:t>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</a:p>
          <a:p>
            <a:pPr marL="0" indent="0">
              <a:buNone/>
            </a:pPr>
            <a:r>
              <a:rPr lang="en-US" sz="1900" i="1" dirty="0"/>
              <a:t>          Pattern</a:t>
            </a:r>
            <a:r>
              <a:rPr lang="en-US" sz="1900" dirty="0"/>
              <a:t> ←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 ← </a:t>
            </a:r>
            <a:r>
              <a:rPr lang="en-US" sz="1900" b="1" dirty="0" err="1"/>
              <a:t>PatternCount</a:t>
            </a:r>
            <a:r>
              <a:rPr lang="en-US" sz="1900" dirty="0"/>
              <a:t>(</a:t>
            </a:r>
            <a:r>
              <a:rPr lang="en-US" sz="1900" i="1" dirty="0"/>
              <a:t>Text</a:t>
            </a:r>
            <a:r>
              <a:rPr lang="en-US" sz="1900" dirty="0"/>
              <a:t>, </a:t>
            </a:r>
            <a:r>
              <a:rPr lang="en-US" sz="1900" i="1" dirty="0"/>
              <a:t>Pattern</a:t>
            </a:r>
            <a:r>
              <a:rPr lang="en-US" sz="1900" dirty="0"/>
              <a:t>)</a:t>
            </a:r>
          </a:p>
          <a:p>
            <a:pPr marL="0" indent="0">
              <a:buNone/>
            </a:pPr>
            <a:r>
              <a:rPr lang="en-US" sz="1900" i="1" dirty="0"/>
              <a:t>          </a:t>
            </a:r>
            <a:r>
              <a:rPr lang="en-US" sz="1900" i="1" dirty="0" err="1"/>
              <a:t>maxCount</a:t>
            </a:r>
            <a:r>
              <a:rPr lang="en-US" sz="1900" dirty="0"/>
              <a:t> ← maximum value in array </a:t>
            </a:r>
            <a:r>
              <a:rPr lang="en-US" sz="1900" i="1" dirty="0"/>
              <a:t>Count</a:t>
            </a:r>
          </a:p>
          <a:p>
            <a:pPr marL="0" indent="0">
              <a:buNone/>
            </a:pPr>
            <a:r>
              <a:rPr lang="en-US" sz="1900" b="1" dirty="0"/>
              <a:t>     for</a:t>
            </a:r>
            <a:r>
              <a:rPr lang="en-US" sz="1900" dirty="0"/>
              <a:t> </a:t>
            </a:r>
            <a:r>
              <a:rPr lang="en-US" sz="1900" i="1" dirty="0" err="1"/>
              <a:t>i</a:t>
            </a:r>
            <a:r>
              <a:rPr lang="en-US" sz="1900" dirty="0"/>
              <a:t> ← 0 to |</a:t>
            </a:r>
            <a:r>
              <a:rPr lang="en-US" sz="1900" i="1" dirty="0"/>
              <a:t>Text</a:t>
            </a:r>
            <a:r>
              <a:rPr lang="en-US" sz="1900" dirty="0"/>
              <a:t>| − </a:t>
            </a:r>
            <a:r>
              <a:rPr lang="en-US" sz="1900" i="1" dirty="0"/>
              <a:t>k</a:t>
            </a:r>
            <a:br>
              <a:rPr lang="en-US" sz="1900" i="1" dirty="0"/>
            </a:br>
            <a:r>
              <a:rPr lang="en-US" sz="1900" i="1" dirty="0"/>
              <a:t>          </a:t>
            </a:r>
            <a:r>
              <a:rPr lang="en-US" sz="1900" b="1" dirty="0"/>
              <a:t>if</a:t>
            </a:r>
            <a:r>
              <a:rPr lang="en-US" sz="1900" dirty="0"/>
              <a:t> </a:t>
            </a:r>
            <a:r>
              <a:rPr lang="en-US" sz="1900" i="1" dirty="0"/>
              <a:t>Count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) = </a:t>
            </a:r>
            <a:r>
              <a:rPr lang="en-US" sz="1900" i="1" dirty="0" err="1"/>
              <a:t>maxCount</a:t>
            </a:r>
            <a:r>
              <a:rPr lang="en-US" sz="1900" i="1" dirty="0"/>
              <a:t> </a:t>
            </a:r>
          </a:p>
          <a:p>
            <a:pPr marL="0" indent="0">
              <a:buNone/>
            </a:pPr>
            <a:r>
              <a:rPr lang="en-US" sz="1900" dirty="0"/>
              <a:t>              add </a:t>
            </a:r>
            <a:r>
              <a:rPr lang="en-US" sz="1900" i="1" dirty="0"/>
              <a:t>Text</a:t>
            </a:r>
            <a:r>
              <a:rPr lang="en-US" sz="1900" dirty="0"/>
              <a:t>(</a:t>
            </a:r>
            <a:r>
              <a:rPr lang="en-US" sz="1900" i="1" dirty="0" err="1"/>
              <a:t>i</a:t>
            </a:r>
            <a:r>
              <a:rPr lang="en-US" sz="1900" dirty="0"/>
              <a:t>, </a:t>
            </a:r>
            <a:r>
              <a:rPr lang="en-US" sz="1900" i="1" dirty="0"/>
              <a:t>k</a:t>
            </a:r>
            <a:r>
              <a:rPr lang="en-US" sz="1900" dirty="0"/>
              <a:t>) to </a:t>
            </a:r>
            <a:r>
              <a:rPr lang="en-US" sz="1900" i="1" dirty="0" err="1"/>
              <a:t>FrequentPatterns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      remove duplicates from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1900" b="1" dirty="0"/>
              <a:t>      return</a:t>
            </a:r>
            <a:r>
              <a:rPr lang="en-US" sz="1900" dirty="0"/>
              <a:t> </a:t>
            </a:r>
            <a:r>
              <a:rPr lang="en-US" sz="1900" i="1" dirty="0" err="1"/>
              <a:t>FrequentPatterns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16BDF6F-3E49-1249-BF67-7D9A9F73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54" y="1553471"/>
            <a:ext cx="4440897" cy="48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47AB6-CE39-0B48-902D-8579FC3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Words: Functional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909480-FC9D-C84C-A9BC-F9697111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frequentWords</a:t>
            </a:r>
            <a:r>
              <a:rPr lang="en-US" dirty="0"/>
              <a:t> (</a:t>
            </a:r>
            <a:r>
              <a:rPr lang="en-US" dirty="0" err="1"/>
              <a:t>text:string</a:t>
            </a:r>
            <a:r>
              <a:rPr lang="en-US" dirty="0"/>
              <a:t>) (</a:t>
            </a:r>
            <a:r>
              <a:rPr lang="en-US" dirty="0" err="1"/>
              <a:t>k:int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patternCounts</a:t>
            </a:r>
            <a:r>
              <a:rPr lang="en-US" dirty="0"/>
              <a:t> =</a:t>
            </a:r>
          </a:p>
          <a:p>
            <a:pPr marL="0" indent="0">
              <a:buNone/>
            </a:pPr>
            <a:r>
              <a:rPr lang="en-US" dirty="0"/>
              <a:t>		text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Seq.windowed</a:t>
            </a:r>
            <a:r>
              <a:rPr lang="en-US" dirty="0"/>
              <a:t> k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Seq.map</a:t>
            </a:r>
            <a:r>
              <a:rPr lang="en-US" dirty="0"/>
              <a:t>(fun c -&gt; new string(c))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Seq.countBy</a:t>
            </a:r>
            <a:r>
              <a:rPr lang="en-US" dirty="0"/>
              <a:t>(id)</a:t>
            </a:r>
          </a:p>
          <a:p>
            <a:pPr marL="0" indent="0">
              <a:buNone/>
            </a:pPr>
            <a:r>
              <a:rPr lang="en-US" dirty="0"/>
              <a:t>		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c)</a:t>
            </a:r>
          </a:p>
          <a:p>
            <a:pPr marL="0" indent="0">
              <a:buNone/>
            </a:pPr>
            <a:r>
              <a:rPr lang="en-US" dirty="0"/>
              <a:t>	let </a:t>
            </a:r>
            <a:r>
              <a:rPr lang="en-US" dirty="0" err="1"/>
              <a:t>maxCount</a:t>
            </a:r>
            <a:r>
              <a:rPr lang="en-US" dirty="0"/>
              <a:t> = </a:t>
            </a:r>
            <a:r>
              <a:rPr lang="en-US" dirty="0" err="1"/>
              <a:t>patternCounts</a:t>
            </a:r>
            <a:r>
              <a:rPr lang="en-US" dirty="0"/>
              <a:t> |&gt; </a:t>
            </a:r>
            <a:r>
              <a:rPr lang="en-US" dirty="0" err="1"/>
              <a:t>Seq.head</a:t>
            </a:r>
            <a:r>
              <a:rPr lang="en-US" dirty="0"/>
              <a:t> |&gt; </a:t>
            </a:r>
            <a:r>
              <a:rPr lang="en-US" dirty="0" err="1"/>
              <a:t>snd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patternCounts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Seq.filter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c = </a:t>
            </a:r>
            <a:r>
              <a:rPr lang="en-US" dirty="0" err="1"/>
              <a:t>maxCount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|&gt; </a:t>
            </a:r>
            <a:r>
              <a:rPr lang="en-US" dirty="0" err="1"/>
              <a:t>Seq.map</a:t>
            </a:r>
            <a:r>
              <a:rPr lang="en-US" dirty="0"/>
              <a:t>(fun (</a:t>
            </a:r>
            <a:r>
              <a:rPr lang="en-US" dirty="0" err="1"/>
              <a:t>s,c</a:t>
            </a:r>
            <a:r>
              <a:rPr lang="en-US" dirty="0"/>
              <a:t>) -&gt; 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Compliment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706" y="3372117"/>
            <a:ext cx="3400926" cy="439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tgatcaag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err="1" smtClean="0"/>
              <a:t>cttgatcat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65" y="1690688"/>
            <a:ext cx="3524250" cy="923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64962" y="1976443"/>
            <a:ext cx="61954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Chance </a:t>
            </a:r>
            <a:r>
              <a:rPr lang="en-US" dirty="0"/>
              <a:t>of a 9-mer appearing 3 times in 500 </a:t>
            </a:r>
            <a:r>
              <a:rPr lang="en-US" dirty="0" smtClean="0"/>
              <a:t>bps string </a:t>
            </a:r>
            <a:r>
              <a:rPr lang="en-US" dirty="0"/>
              <a:t>= </a:t>
            </a:r>
            <a:r>
              <a:rPr lang="en-US" dirty="0" smtClean="0"/>
              <a:t>1/1,300</a:t>
            </a:r>
          </a:p>
          <a:p>
            <a:endParaRPr lang="en-US" dirty="0"/>
          </a:p>
          <a:p>
            <a:r>
              <a:rPr lang="en-US" dirty="0" smtClean="0"/>
              <a:t>Chance of a 9-mer appearing 6 times in a 500 bps = 1/a lot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5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275FDE-9C30-2C43-8D75-4B4FA0DA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Compliment: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8027F3-A4ED-9645-BDDD-96036478E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6" cy="1936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ReverseComplement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Reverse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i="1" dirty="0"/>
              <a:t>pattern </a:t>
            </a:r>
            <a:r>
              <a:rPr lang="en-US" sz="1800" dirty="0"/>
              <a:t>← </a:t>
            </a:r>
            <a:r>
              <a:rPr lang="en-US" sz="1800" b="1" dirty="0"/>
              <a:t>Complement</a:t>
            </a:r>
            <a:r>
              <a:rPr lang="en-US" sz="1800" dirty="0"/>
              <a:t>(</a:t>
            </a:r>
            <a:r>
              <a:rPr lang="en-US" sz="1800" i="1" dirty="0"/>
              <a:t>pattern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b="1" dirty="0"/>
              <a:t>return </a:t>
            </a:r>
            <a:r>
              <a:rPr lang="en-US" sz="1800" i="1" dirty="0"/>
              <a:t>pattern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2A0B62-96E3-3F4B-BE2C-F8F7BD19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44" y="1825625"/>
            <a:ext cx="2855353" cy="46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4CC52B-4A05-3545-BE4E-3E0E2557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0EF3FB-E49D-004D-9476-DA026EF1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14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 DNA = A | C | T | G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let </a:t>
            </a:r>
            <a:r>
              <a:rPr lang="en-US" sz="2400" dirty="0" err="1"/>
              <a:t>reverseCompliment</a:t>
            </a:r>
            <a:r>
              <a:rPr lang="en-US" sz="2400" dirty="0"/>
              <a:t> (</a:t>
            </a:r>
            <a:r>
              <a:rPr lang="en-US" sz="2400" dirty="0" err="1"/>
              <a:t>nuclotides</a:t>
            </a:r>
            <a:r>
              <a:rPr lang="en-US" sz="2400" dirty="0"/>
              <a:t>: DNA </a:t>
            </a:r>
            <a:r>
              <a:rPr lang="en-US" sz="2400" dirty="0" err="1"/>
              <a:t>seq</a:t>
            </a:r>
            <a:r>
              <a:rPr lang="en-US" sz="2400" dirty="0"/>
              <a:t>) =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nuclotides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PSeq.map</a:t>
            </a:r>
            <a:r>
              <a:rPr lang="en-US" sz="2400" dirty="0"/>
              <a:t>(fun x -&gt; match x with | A -&gt; T | C -&gt; G | T -&gt; A | G -&gt; C)</a:t>
            </a:r>
          </a:p>
          <a:p>
            <a:pPr marL="0" indent="0">
              <a:buNone/>
            </a:pPr>
            <a:r>
              <a:rPr lang="en-US" sz="2400" dirty="0"/>
              <a:t>	|&gt; </a:t>
            </a:r>
            <a:r>
              <a:rPr lang="en-US" sz="2400" dirty="0" err="1"/>
              <a:t>Seq.rev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35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 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1720AC-B8F3-E44B-AAE8-696272B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04CD35-A00E-AE4E-9844-DCBFD9AC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89" y="1690688"/>
            <a:ext cx="66274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FindClumps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, </a:t>
            </a:r>
            <a:r>
              <a:rPr lang="en-US" sz="2400" i="1" dirty="0"/>
              <a:t>L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patterns </a:t>
            </a:r>
            <a:r>
              <a:rPr lang="en-US" sz="2400" dirty="0"/>
              <a:t>← an array of strings of length 0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/>
              <a:t>n </a:t>
            </a:r>
            <a:r>
              <a:rPr lang="en-US" sz="2400" dirty="0"/>
              <a:t>← </a:t>
            </a:r>
            <a:r>
              <a:rPr lang="en-US" sz="2400" b="1" dirty="0" err="1"/>
              <a:t>len</a:t>
            </a:r>
            <a:r>
              <a:rPr lang="en-US" sz="2400" dirty="0"/>
              <a:t>(</a:t>
            </a:r>
            <a:r>
              <a:rPr lang="en-US" sz="2400" i="1" dirty="0"/>
              <a:t>text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integer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between 0 and </a:t>
            </a:r>
            <a:r>
              <a:rPr lang="en-US" sz="2400" i="1" dirty="0"/>
              <a:t>n </a:t>
            </a:r>
            <a:r>
              <a:rPr lang="en-US" sz="2400" dirty="0"/>
              <a:t>− </a:t>
            </a:r>
            <a:r>
              <a:rPr lang="en-US" sz="2400" i="1" dirty="0"/>
              <a:t>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i="1" dirty="0"/>
              <a:t>window </a:t>
            </a:r>
            <a:r>
              <a:rPr lang="en-US" sz="2400" dirty="0"/>
              <a:t>← </a:t>
            </a:r>
            <a:r>
              <a:rPr lang="en-US" sz="2400" i="1" dirty="0"/>
              <a:t>text</a:t>
            </a:r>
            <a:r>
              <a:rPr lang="en-US" sz="2400" dirty="0"/>
              <a:t>[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L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i="1" dirty="0" err="1"/>
              <a:t>freqMap</a:t>
            </a:r>
            <a:r>
              <a:rPr lang="en-US" sz="2400" i="1" dirty="0"/>
              <a:t> </a:t>
            </a:r>
            <a:r>
              <a:rPr lang="en-US" sz="2400" dirty="0"/>
              <a:t>← </a:t>
            </a:r>
            <a:r>
              <a:rPr lang="en-US" sz="2400" b="1" dirty="0" err="1"/>
              <a:t>FrequencyTable</a:t>
            </a:r>
            <a:r>
              <a:rPr lang="en-US" sz="2400" dirty="0"/>
              <a:t>(</a:t>
            </a:r>
            <a:r>
              <a:rPr lang="en-US" sz="2400" i="1" dirty="0"/>
              <a:t>window</a:t>
            </a:r>
            <a:r>
              <a:rPr lang="en-US" sz="2400" dirty="0"/>
              <a:t>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for </a:t>
            </a:r>
            <a:r>
              <a:rPr lang="en-US" sz="2400" dirty="0"/>
              <a:t>every key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 err="1"/>
              <a:t>freqMap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i="1" dirty="0" err="1"/>
              <a:t>freqMap</a:t>
            </a:r>
            <a:r>
              <a:rPr lang="en-US" sz="2400" dirty="0"/>
              <a:t>[</a:t>
            </a:r>
            <a:r>
              <a:rPr lang="en-US" sz="2400" i="1" dirty="0"/>
              <a:t>s</a:t>
            </a:r>
            <a:r>
              <a:rPr lang="en-US" sz="2400" dirty="0"/>
              <a:t>] ≥ </a:t>
            </a:r>
            <a:r>
              <a:rPr lang="en-US" sz="2400" i="1" dirty="0"/>
              <a:t>t </a:t>
            </a:r>
            <a:r>
              <a:rPr lang="en-US" sz="2400" b="1" dirty="0"/>
              <a:t>and Contains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= </a:t>
            </a:r>
            <a:r>
              <a:rPr lang="en-US" sz="2400" b="1" dirty="0"/>
              <a:t>false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i="1" dirty="0"/>
              <a:t>patterns </a:t>
            </a:r>
            <a:r>
              <a:rPr lang="en-US" sz="2400" dirty="0"/>
              <a:t>← </a:t>
            </a:r>
            <a:r>
              <a:rPr lang="en-US" sz="2400" b="1" dirty="0"/>
              <a:t>append</a:t>
            </a:r>
            <a:r>
              <a:rPr lang="en-US" sz="2400" dirty="0"/>
              <a:t>(</a:t>
            </a:r>
            <a:r>
              <a:rPr lang="en-US" sz="2400" i="1" dirty="0"/>
              <a:t>patterns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/>
              <a:t>return </a:t>
            </a:r>
            <a:r>
              <a:rPr lang="en-US" sz="2400" i="1" dirty="0"/>
              <a:t>patterns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A974C7D-ECB9-6646-8FF0-324E3522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04" y="1424470"/>
            <a:ext cx="19728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874388-B53F-D74E-AA3F-EEA8584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Clumps: F#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04C96A-C307-6D4C-BA4E-3114C8D3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clumpFinding</a:t>
            </a:r>
            <a:r>
              <a:rPr lang="en-US" dirty="0"/>
              <a:t> (</a:t>
            </a:r>
            <a:r>
              <a:rPr lang="en-US" dirty="0" err="1"/>
              <a:t>genome:DNA</a:t>
            </a:r>
            <a:r>
              <a:rPr lang="en-US" dirty="0"/>
              <a:t>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(</a:t>
            </a:r>
            <a:r>
              <a:rPr lang="en-US" dirty="0" err="1"/>
              <a:t>oriSize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let </a:t>
            </a:r>
            <a:r>
              <a:rPr lang="en-US" dirty="0" err="1"/>
              <a:t>patternCount</a:t>
            </a:r>
            <a:r>
              <a:rPr lang="en-US" dirty="0"/>
              <a:t> (</a:t>
            </a:r>
            <a:r>
              <a:rPr lang="en-US" dirty="0" err="1"/>
              <a:t>nuclotides</a:t>
            </a:r>
            <a:r>
              <a:rPr lang="en-US" dirty="0"/>
              <a:t>: DNA </a:t>
            </a:r>
            <a:r>
              <a:rPr lang="en-US" dirty="0" err="1"/>
              <a:t>seq</a:t>
            </a:r>
            <a:r>
              <a:rPr lang="en-US" dirty="0"/>
              <a:t>) (pattern: DNA </a:t>
            </a:r>
            <a:r>
              <a:rPr lang="en-US" dirty="0" err="1"/>
              <a:t>seq</a:t>
            </a:r>
            <a:r>
              <a:rPr lang="en-US" dirty="0"/>
              <a:t>) =</a:t>
            </a:r>
          </a:p>
          <a:p>
            <a:pPr marL="0" indent="0">
              <a:buNone/>
            </a:pPr>
            <a:r>
              <a:rPr lang="en-US" dirty="0"/>
              <a:t>        let </a:t>
            </a:r>
            <a:r>
              <a:rPr lang="en-US" dirty="0" err="1"/>
              <a:t>patternSize</a:t>
            </a:r>
            <a:r>
              <a:rPr lang="en-US" dirty="0"/>
              <a:t> = pattern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nuclotides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patternSize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Seq.map</a:t>
            </a:r>
            <a:r>
              <a:rPr lang="en-US" dirty="0"/>
              <a:t>(fun c -&gt; c |&gt; </a:t>
            </a:r>
            <a:r>
              <a:rPr lang="en-US" dirty="0" err="1"/>
              <a:t>Array.toSeq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Seq.filter</a:t>
            </a:r>
            <a:r>
              <a:rPr lang="en-US" dirty="0"/>
              <a:t>(fun c -&gt; c = pattern)</a:t>
            </a:r>
          </a:p>
          <a:p>
            <a:pPr marL="0" indent="0">
              <a:buNone/>
            </a:pPr>
            <a:r>
              <a:rPr lang="en-US" dirty="0"/>
              <a:t>         |&gt; </a:t>
            </a:r>
            <a:r>
              <a:rPr lang="en-US" dirty="0" err="1"/>
              <a:t>Seq.length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    genome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Seq.windowed</a:t>
            </a:r>
            <a:r>
              <a:rPr lang="en-US" dirty="0"/>
              <a:t> </a:t>
            </a:r>
            <a:r>
              <a:rPr lang="en-US" dirty="0" err="1"/>
              <a:t>oriSize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PSeq.mapi</a:t>
            </a:r>
            <a:r>
              <a:rPr lang="en-US" dirty="0"/>
              <a:t>(fun </a:t>
            </a:r>
            <a:r>
              <a:rPr lang="en-US" dirty="0" err="1"/>
              <a:t>idx</a:t>
            </a:r>
            <a:r>
              <a:rPr lang="en-US" dirty="0"/>
              <a:t> c-&gt;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patternCount</a:t>
            </a:r>
            <a:r>
              <a:rPr lang="en-US" dirty="0"/>
              <a:t> c pattern)</a:t>
            </a:r>
          </a:p>
          <a:p>
            <a:pPr marL="0" indent="0">
              <a:buNone/>
            </a:pPr>
            <a:r>
              <a:rPr lang="en-US" dirty="0"/>
              <a:t>    |&gt; </a:t>
            </a:r>
            <a:r>
              <a:rPr lang="en-US" dirty="0" err="1"/>
              <a:t>Seq.sortByDescending</a:t>
            </a:r>
            <a:r>
              <a:rPr lang="en-US" dirty="0"/>
              <a:t>(fun (</a:t>
            </a:r>
            <a:r>
              <a:rPr lang="en-US" dirty="0" err="1"/>
              <a:t>i,c</a:t>
            </a:r>
            <a:r>
              <a:rPr lang="en-US" dirty="0"/>
              <a:t>) -&gt; c)</a:t>
            </a:r>
          </a:p>
        </p:txBody>
      </p:sp>
    </p:spTree>
    <p:extLst>
      <p:ext uri="{BB962C8B-B14F-4D97-AF65-F5344CB8AC3E}">
        <p14:creationId xmlns:p14="http://schemas.microsoft.com/office/powerpoint/2010/main" val="322960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C92A1-3E3B-2142-B964-3C6297A5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87B0F9-8682-E944-805E-FC99DB22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and I and Why can I talk about Bioinformatics?</a:t>
            </a:r>
          </a:p>
          <a:p>
            <a:r>
              <a:rPr lang="en-US" dirty="0"/>
              <a:t>A quick primer on DNA Replication</a:t>
            </a:r>
          </a:p>
          <a:p>
            <a:r>
              <a:rPr lang="en-US" dirty="0"/>
              <a:t>A quick primer on the Ori Location problem</a:t>
            </a:r>
          </a:p>
          <a:p>
            <a:r>
              <a:rPr lang="en-US" dirty="0"/>
              <a:t>Imperative versus Functional code to solve the problem</a:t>
            </a:r>
          </a:p>
          <a:p>
            <a:r>
              <a:rPr lang="en-US" dirty="0"/>
              <a:t>Considerations and Implications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413FAE-0C48-A349-B4BB-24652BC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F#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E298FA-1D91-9C42-A8BF-80B565B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7707"/>
          </a:xfrm>
        </p:spPr>
        <p:txBody>
          <a:bodyPr/>
          <a:lstStyle/>
          <a:p>
            <a:r>
              <a:rPr lang="en-US" dirty="0"/>
              <a:t>Clarity </a:t>
            </a:r>
          </a:p>
          <a:p>
            <a:pPr lvl="1"/>
            <a:r>
              <a:rPr lang="en-US" dirty="0"/>
              <a:t>High noise to signal</a:t>
            </a:r>
          </a:p>
          <a:p>
            <a:pPr lvl="1"/>
            <a:r>
              <a:rPr lang="en-US" dirty="0"/>
              <a:t>Speaking in the domain language</a:t>
            </a:r>
          </a:p>
          <a:p>
            <a:r>
              <a:rPr lang="en-US" dirty="0"/>
              <a:t>Error Reduction</a:t>
            </a:r>
          </a:p>
          <a:p>
            <a:pPr lvl="1"/>
            <a:r>
              <a:rPr lang="en-US" dirty="0"/>
              <a:t>Type system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73306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058536-FA10-AA41-88BE-2AF75682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529ACD-D8F2-B74E-90FC-6D20570E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37CC23-034F-134E-832E-1BE1913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053AD0-6297-EE4C-AB62-F10D73B0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5512" cy="4351338"/>
          </a:xfrm>
        </p:spPr>
        <p:txBody>
          <a:bodyPr/>
          <a:lstStyle/>
          <a:p>
            <a:r>
              <a:rPr lang="en-US" dirty="0"/>
              <a:t>Doing F# for about 7-8 years</a:t>
            </a:r>
          </a:p>
          <a:p>
            <a:r>
              <a:rPr lang="en-US" dirty="0" smtClean="0"/>
              <a:t>Go to language in </a:t>
            </a:r>
            <a:r>
              <a:rPr lang="en-US" dirty="0"/>
              <a:t>my job as a tech lead of a natural language processing area</a:t>
            </a:r>
          </a:p>
          <a:p>
            <a:r>
              <a:rPr lang="en-US" dirty="0"/>
              <a:t>Recently moved to Denver and I have time to shift my career into bioinformatics</a:t>
            </a:r>
          </a:p>
          <a:p>
            <a:pPr lvl="1"/>
            <a:r>
              <a:rPr lang="en-US" dirty="0"/>
              <a:t>Taking biology classes at </a:t>
            </a:r>
            <a:r>
              <a:rPr lang="en-US" dirty="0" err="1"/>
              <a:t>CUBoulder</a:t>
            </a:r>
            <a:endParaRPr lang="en-US" dirty="0"/>
          </a:p>
          <a:p>
            <a:pPr lvl="1"/>
            <a:r>
              <a:rPr lang="en-US" dirty="0"/>
              <a:t>Taking biohacking classes on line</a:t>
            </a:r>
          </a:p>
          <a:p>
            <a:pPr lvl="1"/>
            <a:r>
              <a:rPr lang="en-US" dirty="0"/>
              <a:t>Taking Coursera classes</a:t>
            </a:r>
          </a:p>
          <a:p>
            <a:pPr lvl="1"/>
            <a:r>
              <a:rPr lang="en-US" dirty="0"/>
              <a:t>Applying to graduate program(s)</a:t>
            </a:r>
          </a:p>
          <a:p>
            <a:pPr lvl="1"/>
            <a:r>
              <a:rPr lang="en-US" dirty="0"/>
              <a:t>Trying to build a community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826D515-AF67-7841-BADC-7261B6F4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14" y="2506854"/>
            <a:ext cx="3313112" cy="23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10AA7-624C-A141-BA46-0CEEFF49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 In &lt;5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BFE889-6E9F-1445-827E-346FFB6F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812192" cy="47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A59C5-9DDD-8E43-A8AF-2E18E353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Replication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F3CCE7-8F40-3449-AB17-FB42439C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6348" cy="3311454"/>
          </a:xfrm>
        </p:spPr>
        <p:txBody>
          <a:bodyPr/>
          <a:lstStyle/>
          <a:p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Pevzner’s</a:t>
            </a:r>
            <a:r>
              <a:rPr lang="en-US" dirty="0"/>
              <a:t> seminal book on Bioinformatics</a:t>
            </a:r>
          </a:p>
          <a:p>
            <a:r>
              <a:rPr lang="en-US" dirty="0"/>
              <a:t>There is a section in DNA where the replication split happens – but where?  And why is it important?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D13AA30-29DF-7F44-AFC4-7ADB89F5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20" y="1825625"/>
            <a:ext cx="2223679" cy="2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18572E-1CAC-0B40-8C20-91828DE4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Origin Of Replication (Ori)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EA322-6BC4-A549-A344-AB3E27EA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578"/>
            <a:ext cx="10515600" cy="524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ACTACGGATGCAGTCGATA</a:t>
            </a:r>
            <a:r>
              <a:rPr lang="en-US" dirty="0">
                <a:solidFill>
                  <a:srgbClr val="FF0000"/>
                </a:solidFill>
              </a:rPr>
              <a:t>ORIHERE</a:t>
            </a:r>
            <a:r>
              <a:rPr lang="en-US" dirty="0"/>
              <a:t>ACGCGTTAAACTACGCGGATTACCTGA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5B4F83D-87A0-EA41-9705-E5BD1FEA63CD}"/>
              </a:ext>
            </a:extLst>
          </p:cNvPr>
          <p:cNvSpPr txBox="1">
            <a:spLocks/>
          </p:cNvSpPr>
          <p:nvPr/>
        </p:nvSpPr>
        <p:spPr>
          <a:xfrm>
            <a:off x="838200" y="2731658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5556DF-49A1-5343-A83D-8B454BC95069}"/>
              </a:ext>
            </a:extLst>
          </p:cNvPr>
          <p:cNvSpPr txBox="1"/>
          <p:nvPr/>
        </p:nvSpPr>
        <p:spPr>
          <a:xfrm>
            <a:off x="1145894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BP/1.1M BP ~ </a:t>
            </a:r>
            <a:r>
              <a:rPr lang="en-US" i="1" dirty="0"/>
              <a:t>Vibrio </a:t>
            </a:r>
            <a:r>
              <a:rPr lang="en-US" i="1" dirty="0" err="1"/>
              <a:t>Cholerie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3F7948-0D1E-8A4E-81BE-9C0B45494163}"/>
              </a:ext>
            </a:extLst>
          </p:cNvPr>
          <p:cNvSpPr txBox="1"/>
          <p:nvPr/>
        </p:nvSpPr>
        <p:spPr>
          <a:xfrm>
            <a:off x="8044405" y="5984111"/>
            <a:ext cx="34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BP/4.0B BP ~ </a:t>
            </a:r>
            <a:r>
              <a:rPr lang="en-US" i="1" dirty="0"/>
              <a:t>Homo </a:t>
            </a:r>
            <a:r>
              <a:rPr lang="en-US" i="1" dirty="0" err="1"/>
              <a:t>Sapien</a:t>
            </a:r>
            <a:endParaRPr lang="en-US" i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A6CAE937-A2C9-D343-9309-5EE0A70DE8C7}"/>
              </a:ext>
            </a:extLst>
          </p:cNvPr>
          <p:cNvSpPr txBox="1">
            <a:spLocks/>
          </p:cNvSpPr>
          <p:nvPr/>
        </p:nvSpPr>
        <p:spPr>
          <a:xfrm>
            <a:off x="838200" y="349412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trike="sngStrike" dirty="0"/>
              <a:t>ACTACGGATGCAGTCGATA</a:t>
            </a:r>
            <a:r>
              <a:rPr lang="en-US" dirty="0"/>
              <a:t>CTGCAAACGCGTTAAACTACTGCGGATTACCTGA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5FA9C434-E9E9-064E-BD04-A8752E8A8B02}"/>
              </a:ext>
            </a:extLst>
          </p:cNvPr>
          <p:cNvSpPr txBox="1">
            <a:spLocks/>
          </p:cNvSpPr>
          <p:nvPr/>
        </p:nvSpPr>
        <p:spPr>
          <a:xfrm>
            <a:off x="838200" y="4157085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</a:t>
            </a:r>
            <a:r>
              <a:rPr lang="en-US" strike="sngStrike" dirty="0"/>
              <a:t>CTGCAAACGCGTTAAA</a:t>
            </a:r>
            <a:r>
              <a:rPr lang="en-US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DC04BE3-9E29-CB41-9D16-88670945CB4B}"/>
              </a:ext>
            </a:extLst>
          </p:cNvPr>
          <p:cNvSpPr txBox="1">
            <a:spLocks/>
          </p:cNvSpPr>
          <p:nvPr/>
        </p:nvSpPr>
        <p:spPr>
          <a:xfrm>
            <a:off x="838200" y="4820050"/>
            <a:ext cx="10515600" cy="5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ACTACGGATGCAGTCGATACTGCAAACGCGTTAAA</a:t>
            </a:r>
            <a:r>
              <a:rPr lang="en-US" strike="sngStrike" dirty="0"/>
              <a:t>CTACTGCGGATTACCTGA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52F2CC-B261-9046-A554-24A43C37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Known Ori Give Clues To Unknown?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93F309-19C4-5D42-B344-D4C4BEC9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707" y="3366530"/>
            <a:ext cx="4381737" cy="2441145"/>
          </a:xfr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951AC6B-36C8-924B-9FB5-819A15C3AC6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53‡‡†305))6*;4826)4‡.)4‡);80 6*;48†8¶60))85;1‡(;:‡*8†83(88) 5*†;46(;88*96*?;8)*‡(;485);5*† 2:*‡(;4956*2(5*-4)8¶8*;40692 85);)6†8)4‡‡;1(‡9;48081;8:8‡1 ;48†85;4)485†528806*81(‡9;48 ;(88;4(‡?34;48)4‡;161;:188;‡?;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31627C5-0A27-A043-9FAA-E985371B6197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26)4‡.)4‡);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 6*;4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¶60))85;1‡(;:‡*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3(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) 5*†;46(;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*96*?;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)*‡(;4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5);5*† 2:*‡(;4956*2(5*-4)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¶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*;40692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5);)6†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)4‡‡;1(‡9;4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1;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‡1 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†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5;4)4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5†52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06*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1(‡9;4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;(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;4(‡?34;4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)4‡;161;:1</a:t>
            </a:r>
            <a:r>
              <a:rPr lang="en-US" dirty="0">
                <a:solidFill>
                  <a:srgbClr val="FF0000"/>
                </a:solidFill>
              </a:rPr>
              <a:t>88</a:t>
            </a:r>
            <a:r>
              <a:rPr lang="en-US" dirty="0"/>
              <a:t>;‡?;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A294ABD-247F-DE44-B2B3-39240708A7DD}"/>
              </a:ext>
            </a:extLst>
          </p:cNvPr>
          <p:cNvSpPr/>
          <p:nvPr/>
        </p:nvSpPr>
        <p:spPr>
          <a:xfrm>
            <a:off x="987707" y="1570039"/>
            <a:ext cx="9267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53‡‡†305))6*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26)4‡.)4‡);80 6*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†8¶60))85;1‡(;:‡*8†83(88) 5*†;46(;88*96*?;8)*‡(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5);5*† 2:*‡(;4956*2(5*-4)8¶8*;40692 85);)6†8)4‡‡;1(‡9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081;8:8‡1 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†85;4)485†528806*81(‡9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 ;(88;4(‡?34</a:t>
            </a:r>
            <a:r>
              <a:rPr lang="en-US" dirty="0">
                <a:solidFill>
                  <a:srgbClr val="FF0000"/>
                </a:solidFill>
              </a:rPr>
              <a:t>;48</a:t>
            </a:r>
            <a:r>
              <a:rPr lang="en-US" dirty="0"/>
              <a:t>)4‡;161;:188;‡?;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BD94B83-674B-1D49-8650-91E499E97BB5}"/>
              </a:ext>
            </a:extLst>
          </p:cNvPr>
          <p:cNvSpPr/>
          <p:nvPr/>
        </p:nvSpPr>
        <p:spPr>
          <a:xfrm>
            <a:off x="5621439" y="322235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caatgatcaacgtaagcttctaagcatgatcaaggtgctcacacagtttatccacaacctgagtggatgacatcaagataggtcgttgtatctccttcctctcgtactctcatgaccacggaaagatgatcaagagaggatgatttcttggccatatcgcaatgaatacttgtgacttgtgcttccaattgacatcttcagcgccatattgcgctggccaaggtgacggagcgggattacgaaagcatgatcatggctgttgttctgtttatcttgttttgactgagacttgttaggatagacggtttttcatcactgactagccaaagccttactctgcctgacatcgaccgtaaattgataatgaatttacatgcttccgcgacgatttacctcttgatcatcgatccgattgaagatcttcaattgttaattctcttgcctcgactcatagccatgatgagctcttgatcatgtttccttaaccctctattttttacggaagaatgatcaagctgctgctcttgatcatcgtttc</a:t>
            </a:r>
          </a:p>
        </p:txBody>
      </p:sp>
    </p:spTree>
    <p:extLst>
      <p:ext uri="{BB962C8B-B14F-4D97-AF65-F5344CB8AC3E}">
        <p14:creationId xmlns:p14="http://schemas.microsoft.com/office/powerpoint/2010/main" val="2507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C365D3-7BE7-6A4E-A29A-3B524AAD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670" cy="1325563"/>
          </a:xfrm>
        </p:spPr>
        <p:txBody>
          <a:bodyPr/>
          <a:lstStyle/>
          <a:p>
            <a:r>
              <a:rPr lang="en-US" dirty="0"/>
              <a:t>Word 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3F7806-C327-5240-9F39-E0177169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42" y="5026968"/>
            <a:ext cx="3856709" cy="58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“NLP has it easy” 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EF86C8-EF86-FF45-92E4-C84B8A4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78" y="764231"/>
            <a:ext cx="7289800" cy="3797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F4020F6-46B8-D647-B89B-3ADBB3FCA4B6}"/>
              </a:ext>
            </a:extLst>
          </p:cNvPr>
          <p:cNvGrpSpPr/>
          <p:nvPr/>
        </p:nvGrpSpPr>
        <p:grpSpPr>
          <a:xfrm>
            <a:off x="4878860" y="5012377"/>
            <a:ext cx="4763109" cy="531344"/>
            <a:chOff x="838200" y="5354537"/>
            <a:chExt cx="4763109" cy="53134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2E7DA54-668E-234A-9DE5-06A1EE67C35B}"/>
                </a:ext>
              </a:extLst>
            </p:cNvPr>
            <p:cNvSpPr/>
            <p:nvPr/>
          </p:nvSpPr>
          <p:spPr>
            <a:xfrm>
              <a:off x="838200" y="5354537"/>
              <a:ext cx="40363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</a:t>
              </a:r>
              <a:r>
                <a:rPr lang="en-US" sz="2800" dirty="0" err="1"/>
                <a:t>bioinformaticshasithard</a:t>
              </a:r>
              <a:r>
                <a:rPr lang="en-US" sz="2800" dirty="0"/>
                <a:t>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6333C2E-AB18-AA42-AE06-524174E51657}"/>
                </a:ext>
              </a:extLst>
            </p:cNvPr>
            <p:cNvSpPr txBox="1"/>
            <p:nvPr/>
          </p:nvSpPr>
          <p:spPr>
            <a:xfrm>
              <a:off x="4965346" y="5362661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484991D-E916-E946-B8AF-FAF8D827F8DE}"/>
              </a:ext>
            </a:extLst>
          </p:cNvPr>
          <p:cNvGrpSpPr/>
          <p:nvPr/>
        </p:nvGrpSpPr>
        <p:grpSpPr>
          <a:xfrm>
            <a:off x="4878860" y="5986443"/>
            <a:ext cx="5081091" cy="523220"/>
            <a:chOff x="795442" y="6151550"/>
            <a:chExt cx="5081091" cy="523220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184B10C3-F299-8045-BE36-C3531CD9A2A5}"/>
                </a:ext>
              </a:extLst>
            </p:cNvPr>
            <p:cNvSpPr/>
            <p:nvPr/>
          </p:nvSpPr>
          <p:spPr>
            <a:xfrm>
              <a:off x="795442" y="6151550"/>
              <a:ext cx="44451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“bio inform </a:t>
              </a:r>
              <a:r>
                <a:rPr lang="en-US" sz="2800" dirty="0" err="1"/>
                <a:t>atics</a:t>
              </a:r>
              <a:r>
                <a:rPr lang="en-US" sz="2800" dirty="0"/>
                <a:t> ha sit hard”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B3C750C-2C0B-BB47-B528-602425A9946E}"/>
                </a:ext>
              </a:extLst>
            </p:cNvPr>
            <p:cNvSpPr txBox="1"/>
            <p:nvPr/>
          </p:nvSpPr>
          <p:spPr>
            <a:xfrm>
              <a:off x="5240570" y="6151550"/>
              <a:ext cx="635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F6DF09-3009-5F4A-BD5E-E9BEBA1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C02DCD-5FBD-5C43-9311-FDCB660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5099"/>
          </a:xfrm>
        </p:spPr>
        <p:txBody>
          <a:bodyPr/>
          <a:lstStyle/>
          <a:p>
            <a:r>
              <a:rPr lang="en-US" dirty="0"/>
              <a:t>“Words” =  “Tokens” = “K-Mer”</a:t>
            </a:r>
          </a:p>
          <a:p>
            <a:r>
              <a:rPr lang="en-US" dirty="0"/>
              <a:t>Given a sequence of nucleotides and a k-</a:t>
            </a:r>
            <a:r>
              <a:rPr lang="en-US" dirty="0" err="1"/>
              <a:t>mer</a:t>
            </a:r>
            <a:r>
              <a:rPr lang="en-US" dirty="0"/>
              <a:t> of length n, what is the most frequent subsequence?</a:t>
            </a:r>
          </a:p>
          <a:p>
            <a:r>
              <a:rPr lang="en-US" dirty="0"/>
              <a:t>For example, given “AAAATG” and k=2, “AA” is most frequent with a count of three.  (Classic windowing problem).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712</Words>
  <Application>Microsoft Office PowerPoint</Application>
  <PresentationFormat>Widescreen</PresentationFormat>
  <Paragraphs>137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Bioinformatic Algorithms Using F#</vt:lpstr>
      <vt:lpstr>Agenda</vt:lpstr>
      <vt:lpstr>Bioinformatics Background</vt:lpstr>
      <vt:lpstr>DNA Replication In &lt;5 Minutes</vt:lpstr>
      <vt:lpstr>The Origin Of Replication Problem</vt:lpstr>
      <vt:lpstr>Finding The Origin Of Replication (Ori)</vt:lpstr>
      <vt:lpstr>Can The Known Ori Give Clues To Unknown?</vt:lpstr>
      <vt:lpstr>Word Count!</vt:lpstr>
      <vt:lpstr>Pattern Count</vt:lpstr>
      <vt:lpstr>Pattern Count: Imperative Way</vt:lpstr>
      <vt:lpstr>Pattern Count: Functional Way</vt:lpstr>
      <vt:lpstr>Frequent Words: Imperative Way</vt:lpstr>
      <vt:lpstr>Frequent Words: Functional Way</vt:lpstr>
      <vt:lpstr>Reverse Compliment</vt:lpstr>
      <vt:lpstr>Reverse Compliment: Imperative Way</vt:lpstr>
      <vt:lpstr>Reverse Complement: F# Way</vt:lpstr>
      <vt:lpstr>Clump Finding</vt:lpstr>
      <vt:lpstr>Finding Clumps: Imperative Way</vt:lpstr>
      <vt:lpstr>Finding Clumps: F# Way</vt:lpstr>
      <vt:lpstr>Why is F# Better?</vt:lpstr>
      <vt:lpstr>Wrap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Algorithms Using F#</dc:title>
  <dc:creator>Microsoft Office User</dc:creator>
  <cp:lastModifiedBy>DIXON2019</cp:lastModifiedBy>
  <cp:revision>55</cp:revision>
  <dcterms:created xsi:type="dcterms:W3CDTF">2020-10-11T01:53:56Z</dcterms:created>
  <dcterms:modified xsi:type="dcterms:W3CDTF">2020-10-20T21:35:49Z</dcterms:modified>
</cp:coreProperties>
</file>